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815" r:id="rId3"/>
    <p:sldId id="1045" r:id="rId4"/>
    <p:sldId id="1043" r:id="rId5"/>
    <p:sldId id="1044" r:id="rId6"/>
    <p:sldId id="663" r:id="rId7"/>
    <p:sldId id="664" r:id="rId9"/>
    <p:sldId id="665" r:id="rId10"/>
    <p:sldId id="666" r:id="rId11"/>
    <p:sldId id="667" r:id="rId12"/>
    <p:sldId id="668" r:id="rId13"/>
    <p:sldId id="669" r:id="rId14"/>
    <p:sldId id="670" r:id="rId15"/>
    <p:sldId id="671" r:id="rId16"/>
    <p:sldId id="672" r:id="rId17"/>
    <p:sldId id="673" r:id="rId18"/>
    <p:sldId id="674" r:id="rId19"/>
    <p:sldId id="675" r:id="rId20"/>
    <p:sldId id="676" r:id="rId21"/>
  </p:sldIdLst>
  <p:sldSz cx="12192000" cy="6858000"/>
  <p:notesSz cx="6858000" cy="9144000"/>
  <p:embeddedFontLst>
    <p:embeddedFont>
      <p:font typeface="宋体" panose="02010600030101010101" pitchFamily="2" charset="-122"/>
      <p:regular r:id="rId26"/>
    </p:embeddedFont>
  </p:embeddedFontLst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  <p:cmAuthor id="2" name="ThinkPad" initials="T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32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85" d="100"/>
          <a:sy n="85" d="100"/>
        </p:scale>
        <p:origin x="740" y="-52"/>
      </p:cViewPr>
      <p:guideLst>
        <p:guide orient="horz" pos="2236"/>
        <p:guide pos="37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4.xml"/><Relationship Id="rId26" Type="http://schemas.openxmlformats.org/officeDocument/2006/relationships/font" Target="fonts/font1.fntdata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3F2894-A03C-4574-8343-19373975F5B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113D4-4912-4B93-93CD-5024DC84B2F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项目管理知识体系</a:t>
            </a:r>
            <a:r>
              <a:rPr lang="zh-CN" altLang="en-US" u="sng">
                <a:cs typeface="Arial" panose="020B0604020202020204" pitchFamily="34" charset="0"/>
                <a:sym typeface="+mn-ea"/>
              </a:rPr>
              <a:t>PMBOK</a:t>
            </a:r>
            <a:endParaRPr lang="zh-CN" altLang="en-US" u="sng">
              <a:cs typeface="Arial" panose="020B0604020202020204" pitchFamily="34" charset="0"/>
              <a:sym typeface="+mn-ea"/>
            </a:endParaRPr>
          </a:p>
          <a:p>
            <a:r>
              <a:rPr lang="zh-CN" altLang="en-US"/>
              <a:t>【可以</a:t>
            </a:r>
            <a:r>
              <a:rPr lang="zh-CN" altLang="en-US"/>
              <a:t>板书】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/>
          <p:nvPr/>
        </p:nvGrpSpPr>
        <p:grpSpPr>
          <a:xfrm>
            <a:off x="1131570" y="1412558"/>
            <a:ext cx="9931400" cy="1968500"/>
            <a:chOff x="792" y="1872"/>
            <a:chExt cx="4176" cy="528"/>
          </a:xfrm>
        </p:grpSpPr>
        <p:sp>
          <p:nvSpPr>
            <p:cNvPr id="14" name="Rectangle 3"/>
            <p:cNvSpPr>
              <a:spLocks noChangeArrowheads="1"/>
            </p:cNvSpPr>
            <p:nvPr/>
          </p:nvSpPr>
          <p:spPr bwMode="auto">
            <a:xfrm>
              <a:off x="792" y="1927"/>
              <a:ext cx="4176" cy="396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  <a:miter lim="800000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" name="Rectangle 4"/>
            <p:cNvSpPr>
              <a:spLocks noChangeArrowheads="1"/>
            </p:cNvSpPr>
            <p:nvPr/>
          </p:nvSpPr>
          <p:spPr bwMode="white">
            <a:xfrm>
              <a:off x="1008" y="1872"/>
              <a:ext cx="3743" cy="5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0" y="0"/>
            <a:ext cx="12192000" cy="914400"/>
          </a:xfrm>
          <a:prstGeom prst="rect">
            <a:avLst/>
          </a:prstGeom>
          <a:solidFill>
            <a:schemeClr val="hlink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" name="Rectangle 6"/>
          <p:cNvSpPr>
            <a:spLocks noChangeArrowheads="1"/>
          </p:cNvSpPr>
          <p:nvPr/>
        </p:nvSpPr>
        <p:spPr bwMode="auto">
          <a:xfrm>
            <a:off x="0" y="6540500"/>
            <a:ext cx="12192000" cy="317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white">
          <a:xfrm>
            <a:off x="5302251" y="228600"/>
            <a:ext cx="6413500" cy="92202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0" i="1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宋体" panose="02010600030101010101" pitchFamily="2" charset="-122"/>
                <a:cs typeface="+mn-cs"/>
                <a:sym typeface="+mn-ea"/>
              </a:rPr>
              <a:t>MIMA</a:t>
            </a:r>
            <a:r>
              <a:rPr kumimoji="0" lang="en-US" altLang="zh-CN" sz="4000" b="0" i="1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宋体" panose="02010600030101010101" pitchFamily="2" charset="-122"/>
                <a:cs typeface="+mn-cs"/>
                <a:sym typeface="+mn-ea"/>
              </a:rPr>
              <a:t> </a:t>
            </a:r>
            <a:r>
              <a:rPr kumimoji="0" lang="en-US" altLang="zh-CN" sz="5400" b="0" i="1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宋体" panose="02010600030101010101" pitchFamily="2" charset="-122"/>
                <a:cs typeface="+mn-cs"/>
                <a:sym typeface="+mn-ea"/>
              </a:rPr>
              <a:t>Group</a:t>
            </a:r>
            <a:endParaRPr kumimoji="0" lang="en-US" altLang="zh-CN" sz="5400" b="0" i="1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宋体" panose="02010600030101010101" pitchFamily="2" charset="-122"/>
              <a:cs typeface="+mn-cs"/>
              <a:sym typeface="+mn-ea"/>
            </a:endParaRPr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3503084" y="6546850"/>
            <a:ext cx="6913033" cy="25241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  <a:sym typeface="+mn-ea"/>
              </a:rPr>
              <a:t>School of </a:t>
            </a: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  <a:sym typeface="+mn-ea"/>
              </a:rPr>
              <a:t>Software,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  <a:sym typeface="+mn-ea"/>
              </a:rPr>
              <a:t>Shandong University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  <a:sym typeface="+mn-ea"/>
            </a:endParaRPr>
          </a:p>
        </p:txBody>
      </p: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0" y="6540500"/>
            <a:ext cx="31496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" name="Rectangle 23"/>
          <p:cNvSpPr>
            <a:spLocks noChangeArrowheads="1"/>
          </p:cNvSpPr>
          <p:nvPr/>
        </p:nvSpPr>
        <p:spPr bwMode="auto">
          <a:xfrm>
            <a:off x="300567" y="6556375"/>
            <a:ext cx="2844800" cy="1682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  <a:sym typeface="+mn-ea"/>
              </a:rPr>
              <a:t>MIMA @ SDU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  <a:sym typeface="+mn-ea"/>
            </a:endParaRPr>
          </a:p>
        </p:txBody>
      </p:sp>
      <p:sp>
        <p:nvSpPr>
          <p:cNvPr id="22536" name="Rectangle 8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1333467" y="2428868"/>
            <a:ext cx="10001320" cy="1644650"/>
          </a:xfrm>
        </p:spPr>
        <p:txBody>
          <a:bodyPr/>
          <a:lstStyle>
            <a:lvl1pPr>
              <a:defRPr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22537" name="Rectangle 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28800" y="4191000"/>
            <a:ext cx="8534400" cy="6858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2400" b="1"/>
            </a:lvl1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360363"/>
            <a:ext cx="2743200" cy="5765800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360363"/>
            <a:ext cx="8026400" cy="5765800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1117600" y="6356350"/>
            <a:ext cx="36576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5384800" y="6356350"/>
            <a:ext cx="54864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11480800" y="6356350"/>
            <a:ext cx="36576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1117600" y="6356350"/>
            <a:ext cx="36576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5384800" y="6356350"/>
            <a:ext cx="54864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11480800" y="6356350"/>
            <a:ext cx="36576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1117600" y="6356350"/>
            <a:ext cx="36576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5384800" y="6356350"/>
            <a:ext cx="54864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11480800" y="6356350"/>
            <a:ext cx="36576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1117600" y="6356350"/>
            <a:ext cx="36576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5384800" y="6356350"/>
            <a:ext cx="54864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11480800" y="6356350"/>
            <a:ext cx="36576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http://photo-static-api.fotomore.com/creative/vcg/400/new/VCG41N1284279760.jpg" descr="&amp;pky390_sjzg_VCG41N1284279760&amp;2&amp;src_toppic_inpsrchzd1&amp;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-20955"/>
            <a:ext cx="12225020" cy="654685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 b="1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5"/>
          </a:xfrm>
        </p:spPr>
        <p:txBody>
          <a:bodyPr anchor="t"/>
          <a:lstStyle>
            <a:lvl1pPr algn="l">
              <a:defRPr sz="4000" b="1" cap="all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341438"/>
            <a:ext cx="5384800" cy="4784725"/>
          </a:xfrm>
        </p:spPr>
        <p:txBody>
          <a:bodyPr/>
          <a:lstStyle>
            <a:lvl1pPr>
              <a:defRPr sz="28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24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20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8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800">
                <a:latin typeface="微软雅黑" panose="020B0503020204020204" charset="-122"/>
                <a:ea typeface="微软雅黑" panose="020B0503020204020204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341438"/>
            <a:ext cx="5384800" cy="4784725"/>
          </a:xfrm>
        </p:spPr>
        <p:txBody>
          <a:bodyPr/>
          <a:lstStyle>
            <a:lvl1pPr>
              <a:defRPr sz="28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24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20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8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800">
                <a:latin typeface="微软雅黑" panose="020B0503020204020204" charset="-122"/>
                <a:ea typeface="微软雅黑" panose="020B0503020204020204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ttp://photo-static-api.fotomore.com/creative/vcg/400/new/VCG41N1284279760.jpg" descr="&amp;pky390_sjzg_VCG41N1284279760&amp;2&amp;src_toppic_inpsrchzd1&amp;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-20955"/>
            <a:ext cx="12225020" cy="654685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http://photo-static-api.fotomore.com/creative/vcg/400/new/VCG41N1284279760.jpg" descr="&amp;pky390_sjzg_VCG41N1284279760&amp;2&amp;src_toppic_inpsrchzd1&amp;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-20955"/>
            <a:ext cx="12225020" cy="654685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0"/>
            <a:ext cx="6815667" cy="5853113"/>
          </a:xfrm>
        </p:spPr>
        <p:txBody>
          <a:bodyPr/>
          <a:lstStyle>
            <a:lvl1pPr>
              <a:defRPr sz="32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084" cy="4691063"/>
          </a:xfrm>
        </p:spPr>
        <p:txBody>
          <a:bodyPr/>
          <a:lstStyle>
            <a:lvl1pPr marL="0" indent="0">
              <a:buNone/>
              <a:defRPr sz="1400"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Line 2"/>
          <p:cNvSpPr/>
          <p:nvPr/>
        </p:nvSpPr>
        <p:spPr>
          <a:xfrm>
            <a:off x="711200" y="1009650"/>
            <a:ext cx="9652000" cy="0"/>
          </a:xfrm>
          <a:prstGeom prst="line">
            <a:avLst/>
          </a:prstGeom>
          <a:ln w="28575" cap="flat" cmpd="sng">
            <a:solidFill>
              <a:schemeClr val="accent2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6540500"/>
            <a:ext cx="12192000" cy="317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10769600" y="228600"/>
            <a:ext cx="1117600" cy="819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10287000" y="381000"/>
            <a:ext cx="1320800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auto">
          <a:xfrm>
            <a:off x="0" y="6540500"/>
            <a:ext cx="31496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1" name="Rectangle 8"/>
          <p:cNvSpPr>
            <a:spLocks noGrp="1"/>
          </p:cNvSpPr>
          <p:nvPr>
            <p:ph type="body"/>
          </p:nvPr>
        </p:nvSpPr>
        <p:spPr>
          <a:xfrm>
            <a:off x="609600" y="1341438"/>
            <a:ext cx="10972800" cy="478472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32" name="Text Box 12"/>
          <p:cNvSpPr txBox="1">
            <a:spLocks noChangeArrowheads="1"/>
          </p:cNvSpPr>
          <p:nvPr/>
        </p:nvSpPr>
        <p:spPr bwMode="white">
          <a:xfrm>
            <a:off x="10160000" y="685800"/>
            <a:ext cx="1524000" cy="39878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oper Black" panose="0208090404030B020404" pitchFamily="18" charset="0"/>
                <a:ea typeface="宋体" panose="02010600030101010101" pitchFamily="2" charset="-122"/>
                <a:cs typeface="+mn-cs"/>
                <a:sym typeface="+mn-ea"/>
              </a:rPr>
              <a:t>MIMA</a:t>
            </a: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ooper Black" panose="0208090404030B020404" pitchFamily="18" charset="0"/>
              <a:ea typeface="宋体" panose="02010600030101010101" pitchFamily="2" charset="-122"/>
              <a:cs typeface="+mn-cs"/>
              <a:sym typeface="+mn-ea"/>
            </a:endParaRPr>
          </a:p>
        </p:txBody>
      </p:sp>
      <p:sp>
        <p:nvSpPr>
          <p:cNvPr id="1033" name="Rectangle 23"/>
          <p:cNvSpPr>
            <a:spLocks noChangeArrowheads="1"/>
          </p:cNvSpPr>
          <p:nvPr/>
        </p:nvSpPr>
        <p:spPr bwMode="auto">
          <a:xfrm>
            <a:off x="300567" y="6556375"/>
            <a:ext cx="2844800" cy="1682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  <a:sym typeface="+mn-ea"/>
              </a:rPr>
              <a:t>MIMA @ SDU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  <a:sym typeface="+mn-ea"/>
            </a:endParaRPr>
          </a:p>
        </p:txBody>
      </p:sp>
      <p:sp>
        <p:nvSpPr>
          <p:cNvPr id="1034" name="Rectangle 24"/>
          <p:cNvSpPr>
            <a:spLocks noChangeArrowheads="1"/>
          </p:cNvSpPr>
          <p:nvPr/>
        </p:nvSpPr>
        <p:spPr bwMode="auto">
          <a:xfrm>
            <a:off x="3503084" y="6543675"/>
            <a:ext cx="6913033" cy="25241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  <a:sym typeface="+mn-ea"/>
              </a:rPr>
              <a:t>School of </a:t>
            </a: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  <a:sym typeface="+mn-ea"/>
              </a:rPr>
              <a:t>Software,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  <a:sym typeface="+mn-ea"/>
              </a:rPr>
              <a:t>Shandong University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  <a:sym typeface="+mn-ea"/>
            </a:endParaRPr>
          </a:p>
        </p:txBody>
      </p:sp>
      <p:sp>
        <p:nvSpPr>
          <p:cNvPr id="1035" name="Rectangle 26"/>
          <p:cNvSpPr>
            <a:spLocks noGrp="1"/>
          </p:cNvSpPr>
          <p:nvPr>
            <p:ph type="title"/>
          </p:nvPr>
        </p:nvSpPr>
        <p:spPr>
          <a:xfrm>
            <a:off x="624417" y="360363"/>
            <a:ext cx="9865783" cy="652462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1531" name="Rectangle 27"/>
          <p:cNvSpPr>
            <a:spLocks noChangeArrowheads="1"/>
          </p:cNvSpPr>
          <p:nvPr/>
        </p:nvSpPr>
        <p:spPr bwMode="auto">
          <a:xfrm>
            <a:off x="11089217" y="6572250"/>
            <a:ext cx="575733" cy="1889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78E8587-0EC3-4836-A4DB-6D3F255536CB}" type="slidenum"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00" b="1" i="0" u="none" strike="noStrike" kern="120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anose="05000000000000000000" pitchFamily="2" charset="2"/>
        <a:buChar char="n"/>
        <a:defRPr sz="28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n"/>
        <a:defRPr sz="24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o"/>
        <a:defRPr sz="24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o"/>
        <a:defRPr sz="20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anose="05000000000000000000" pitchFamily="2" charset="2"/>
        <a:buChar char="o"/>
        <a:defRPr sz="20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anose="05000000000000000000" pitchFamily="2" charset="2"/>
        <a:buChar char="o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anose="05000000000000000000" pitchFamily="2" charset="2"/>
        <a:buChar char="o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anose="05000000000000000000" pitchFamily="2" charset="2"/>
        <a:buChar char="o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anose="05000000000000000000" pitchFamily="2" charset="2"/>
        <a:buChar char="o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课程介绍</a:t>
            </a:r>
            <a:r>
              <a:rPr lang="en-US" altLang="zh-CN">
                <a:sym typeface="+mn-ea"/>
              </a:rPr>
              <a:t> - </a:t>
            </a:r>
            <a:r>
              <a:rPr lang="zh-CN" altLang="en-US">
                <a:sym typeface="+mn-ea"/>
              </a:rPr>
              <a:t>学习</a:t>
            </a:r>
            <a:r>
              <a:rPr lang="zh-CN" altLang="en-US">
                <a:sym typeface="+mn-ea"/>
              </a:rPr>
              <a:t>评价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dirty="0">
                <a:highlight>
                  <a:srgbClr val="FFFF00"/>
                </a:highlight>
                <a:cs typeface="微软雅黑" panose="020B0503020204020204" charset="-122"/>
                <a:sym typeface="+mn-ea"/>
              </a:rPr>
              <a:t>总成绩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 =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 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平时成绩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+ 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考试成绩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pPr marL="0" indent="0">
              <a:buNone/>
            </a:pPr>
            <a:r>
              <a:rPr lang="en-US" altLang="zh-CN" dirty="0">
                <a:cs typeface="微软雅黑" panose="020B0503020204020204" charset="-122"/>
                <a:sym typeface="+mn-ea"/>
              </a:rPr>
              <a:t>                         50%          50%</a:t>
            </a:r>
            <a:endParaRPr lang="en-US" altLang="zh-CN" dirty="0">
              <a:cs typeface="微软雅黑" panose="020B0503020204020204" charset="-122"/>
              <a:sym typeface="+mn-ea"/>
            </a:endParaRPr>
          </a:p>
          <a:p>
            <a:pPr marL="0" indent="0">
              <a:buNone/>
            </a:pP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highlight>
                  <a:srgbClr val="FFFF00"/>
                </a:highlight>
                <a:cs typeface="微软雅黑" panose="020B0503020204020204" charset="-122"/>
                <a:sym typeface="+mn-ea"/>
              </a:rPr>
              <a:t>平时成绩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= 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随堂练习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+ 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思维导图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+ 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模拟实践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pPr marL="0" indent="0">
              <a:buNone/>
            </a:pPr>
            <a:r>
              <a:rPr lang="en-US" altLang="zh-CN" dirty="0">
                <a:cs typeface="微软雅黑" panose="020B0503020204020204" charset="-122"/>
                <a:sym typeface="+mn-ea"/>
              </a:rPr>
              <a:t>                          10%           10%          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3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0%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随堂练习：雨课堂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形式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模拟实践：分组进行（课堂展示、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文档、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海报）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思维导图：课程总体或某一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计划</a:t>
            </a:r>
            <a:endParaRPr lang="zh-CN" altLang="en-US" dirty="0"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3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/>
          </a:p>
        </p:txBody>
      </p:sp>
      <p:pic>
        <p:nvPicPr>
          <p:cNvPr id="13314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03730" y="1307465"/>
            <a:ext cx="8221980" cy="4609465"/>
          </a:xfrm>
          <a:ln w="12700">
            <a:solidFill>
              <a:srgbClr val="0F2E6B"/>
            </a:solidFill>
            <a:miter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/>
          </a:p>
        </p:txBody>
      </p:sp>
      <p:pic>
        <p:nvPicPr>
          <p:cNvPr id="14338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3215" y="1268095"/>
            <a:ext cx="8576310" cy="4840605"/>
          </a:xfrm>
          <a:prstGeom prst="rect">
            <a:avLst/>
          </a:prstGeom>
          <a:noFill/>
          <a:ln w="12700" cap="flat" cmpd="sng">
            <a:solidFill>
              <a:srgbClr val="0F2E6B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1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/>
          </a:p>
        </p:txBody>
      </p:sp>
      <p:pic>
        <p:nvPicPr>
          <p:cNvPr id="15362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66290" y="1427480"/>
            <a:ext cx="8199120" cy="4537710"/>
          </a:xfrm>
          <a:ln w="12700">
            <a:solidFill>
              <a:srgbClr val="0F2E6B"/>
            </a:solidFill>
            <a:miter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pPr algn="l">
              <a:buClrTx/>
              <a:buSzTx/>
              <a:buFontTx/>
            </a:pPr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 sz="3600"/>
          </a:p>
        </p:txBody>
      </p:sp>
      <p:pic>
        <p:nvPicPr>
          <p:cNvPr id="16386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5615" y="1340485"/>
            <a:ext cx="8526780" cy="4531995"/>
          </a:xfrm>
          <a:prstGeom prst="rect">
            <a:avLst/>
          </a:prstGeom>
          <a:noFill/>
          <a:ln w="12700" cap="flat" cmpd="sng">
            <a:solidFill>
              <a:srgbClr val="0F2E6B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pPr algn="l">
              <a:buClrTx/>
              <a:buSzTx/>
              <a:buFontTx/>
            </a:pPr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 sz="3600"/>
          </a:p>
        </p:txBody>
      </p:sp>
      <p:pic>
        <p:nvPicPr>
          <p:cNvPr id="17410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07565" y="1398270"/>
            <a:ext cx="8141970" cy="4573270"/>
          </a:xfrm>
          <a:ln w="12700">
            <a:solidFill>
              <a:srgbClr val="0F2E6B"/>
            </a:solidFill>
            <a:miter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/>
          </a:p>
        </p:txBody>
      </p:sp>
      <p:pic>
        <p:nvPicPr>
          <p:cNvPr id="18434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71065" y="1417320"/>
            <a:ext cx="7797800" cy="4450715"/>
          </a:xfrm>
          <a:ln w="12700">
            <a:solidFill>
              <a:srgbClr val="0F2E6B"/>
            </a:solidFill>
            <a:miter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57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/>
          </a:p>
        </p:txBody>
      </p:sp>
      <p:pic>
        <p:nvPicPr>
          <p:cNvPr id="19458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49145" y="1450340"/>
            <a:ext cx="8083550" cy="4408805"/>
          </a:xfrm>
          <a:ln w="12700">
            <a:solidFill>
              <a:srgbClr val="0F2E6B"/>
            </a:solidFill>
            <a:miter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/>
          </a:p>
        </p:txBody>
      </p:sp>
      <p:pic>
        <p:nvPicPr>
          <p:cNvPr id="20482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67535" y="1299210"/>
            <a:ext cx="8280400" cy="4618355"/>
          </a:xfrm>
          <a:ln w="12700">
            <a:solidFill>
              <a:srgbClr val="0F2E6B"/>
            </a:solidFill>
            <a:miter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/>
          </a:p>
        </p:txBody>
      </p:sp>
      <p:pic>
        <p:nvPicPr>
          <p:cNvPr id="21506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03070" y="1268730"/>
            <a:ext cx="8563610" cy="4725035"/>
          </a:xfrm>
          <a:ln w="12700">
            <a:solidFill>
              <a:srgbClr val="0F2E6B"/>
            </a:solidFill>
            <a:miter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课程介绍</a:t>
            </a:r>
            <a:r>
              <a:rPr lang="en-US" altLang="zh-CN">
                <a:sym typeface="+mn-ea"/>
              </a:rPr>
              <a:t> - </a:t>
            </a:r>
            <a:r>
              <a:rPr lang="zh-CN" altLang="en-US">
                <a:sym typeface="+mn-ea"/>
              </a:rPr>
              <a:t>学习评价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dirty="0">
                <a:cs typeface="微软雅黑" panose="020B0503020204020204" charset="-122"/>
                <a:sym typeface="+mn-ea"/>
              </a:rPr>
              <a:t>平时成绩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之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</a:t>
            </a:r>
            <a:r>
              <a:rPr lang="zh-CN" altLang="en-US" dirty="0">
                <a:highlight>
                  <a:srgbClr val="FFFF00"/>
                </a:highlight>
                <a:cs typeface="微软雅黑" panose="020B0503020204020204" charset="-122"/>
                <a:sym typeface="+mn-ea"/>
              </a:rPr>
              <a:t>随堂练习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占总成绩比重：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10%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形式：雨课堂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时间：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课堂学习过程中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地点：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教室</a:t>
            </a:r>
            <a:endParaRPr lang="zh-CN" altLang="en-US" dirty="0"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课程介绍</a:t>
            </a:r>
            <a:r>
              <a:rPr lang="en-US" altLang="zh-CN">
                <a:sym typeface="+mn-ea"/>
              </a:rPr>
              <a:t> - </a:t>
            </a:r>
            <a:r>
              <a:rPr lang="zh-CN" altLang="en-US">
                <a:sym typeface="+mn-ea"/>
              </a:rPr>
              <a:t>学习评价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dirty="0">
                <a:cs typeface="微软雅黑" panose="020B0503020204020204" charset="-122"/>
                <a:sym typeface="+mn-ea"/>
              </a:rPr>
              <a:t>平时成绩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之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</a:t>
            </a:r>
            <a:r>
              <a:rPr lang="zh-CN" altLang="en-US" dirty="0">
                <a:highlight>
                  <a:srgbClr val="FFFF00"/>
                </a:highlight>
                <a:cs typeface="微软雅黑" panose="020B0503020204020204" charset="-122"/>
                <a:sym typeface="+mn-ea"/>
              </a:rPr>
              <a:t>思维导图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占总成绩比重：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10%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形式：思维导图，具体形式可以同学们自行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决定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时间：在约定的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ddl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之前提交到指定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邮箱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地点：课外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说明：可以是整门课程的，也可以是某一计划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的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endParaRPr lang="zh-CN" altLang="en-US" dirty="0">
              <a:cs typeface="微软雅黑" panose="020B0503020204020204" charset="-122"/>
              <a:sym typeface="+mn-ea"/>
            </a:endParaRPr>
          </a:p>
          <a:p>
            <a:endParaRPr lang="zh-CN" altLang="en-US" dirty="0"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课程介绍</a:t>
            </a:r>
            <a:r>
              <a:rPr lang="en-US" altLang="zh-CN">
                <a:sym typeface="+mn-ea"/>
              </a:rPr>
              <a:t> - </a:t>
            </a:r>
            <a:r>
              <a:rPr lang="zh-CN" altLang="en-US">
                <a:sym typeface="+mn-ea"/>
              </a:rPr>
              <a:t>学习评价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341755"/>
            <a:ext cx="10972800" cy="5090795"/>
          </a:xfrm>
        </p:spPr>
        <p:txBody>
          <a:bodyPr/>
          <a:p>
            <a:r>
              <a:rPr lang="zh-CN" altLang="en-US" dirty="0">
                <a:cs typeface="微软雅黑" panose="020B0503020204020204" charset="-122"/>
                <a:sym typeface="+mn-ea"/>
              </a:rPr>
              <a:t>平时成绩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之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</a:t>
            </a:r>
            <a:r>
              <a:rPr lang="zh-CN" altLang="en-US" dirty="0">
                <a:highlight>
                  <a:srgbClr val="FFFF00"/>
                </a:highlight>
                <a:cs typeface="微软雅黑" panose="020B0503020204020204" charset="-122"/>
                <a:sym typeface="+mn-ea"/>
              </a:rPr>
              <a:t>模拟实践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endParaRPr lang="en-US" altLang="zh-CN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占总成绩比重：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3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0%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形式：个人展示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+ 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文档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 + 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海报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时间：</a:t>
            </a:r>
            <a:r>
              <a:rPr lang="zh-CN" altLang="en-US" dirty="0">
                <a:highlight>
                  <a:srgbClr val="FFFF00"/>
                </a:highlight>
                <a:cs typeface="微软雅黑" panose="020B0503020204020204" charset="-122"/>
                <a:sym typeface="+mn-ea"/>
              </a:rPr>
              <a:t>展示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在课堂中进行，一般是学期最后的几节课中；</a:t>
            </a:r>
            <a:r>
              <a:rPr lang="zh-CN" altLang="en-US" dirty="0">
                <a:highlight>
                  <a:srgbClr val="FFFF00"/>
                </a:highlight>
                <a:cs typeface="微软雅黑" panose="020B0503020204020204" charset="-122"/>
                <a:sym typeface="+mn-ea"/>
              </a:rPr>
              <a:t>文档和海报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在约定的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ddl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之前提交到指定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位置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地点：教室及课外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endParaRPr lang="zh-CN" altLang="en-US" dirty="0">
              <a:cs typeface="微软雅黑" panose="020B0503020204020204" charset="-122"/>
              <a:sym typeface="+mn-ea"/>
            </a:endParaRPr>
          </a:p>
          <a:p>
            <a:r>
              <a:rPr lang="zh-CN" altLang="en-US" dirty="0">
                <a:cs typeface="微软雅黑" panose="020B0503020204020204" charset="-122"/>
                <a:sym typeface="+mn-ea"/>
              </a:rPr>
              <a:t>说明：文档至少包含展示用的</a:t>
            </a:r>
            <a:r>
              <a:rPr lang="en-US" altLang="zh-CN" dirty="0">
                <a:cs typeface="微软雅黑" panose="020B0503020204020204" charset="-122"/>
                <a:sym typeface="+mn-ea"/>
              </a:rPr>
              <a:t>ppt</a:t>
            </a:r>
            <a:r>
              <a:rPr lang="zh-CN" altLang="en-US" dirty="0">
                <a:cs typeface="微软雅黑" panose="020B0503020204020204" charset="-122"/>
                <a:sym typeface="+mn-ea"/>
              </a:rPr>
              <a:t>，也可以包含其他过程文档；海报每个小组提交一份</a:t>
            </a:r>
            <a:endParaRPr lang="zh-CN" altLang="en-US" dirty="0">
              <a:cs typeface="微软雅黑" panose="020B0503020204020204" charset="-122"/>
              <a:sym typeface="+mn-ea"/>
            </a:endParaRPr>
          </a:p>
          <a:p>
            <a:endParaRPr lang="en-US" altLang="zh-CN" dirty="0"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 sz="3600">
                <a:sym typeface="+mn-ea"/>
              </a:rPr>
              <a:t>课程介绍</a:t>
            </a:r>
            <a:r>
              <a:rPr lang="en-US" altLang="zh-CN" sz="3600"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学习评价</a:t>
            </a:r>
            <a:r>
              <a:rPr lang="en-US" altLang="zh-CN" sz="3600"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模拟实践</a:t>
            </a:r>
            <a:endParaRPr lang="zh-CN" altLang="en-US" sz="3600">
              <a:sym typeface="+mn-ea"/>
            </a:endParaRPr>
          </a:p>
        </p:txBody>
      </p:sp>
      <p:sp>
        <p:nvSpPr>
          <p:cNvPr id="7170" name="内容占位符 2"/>
          <p:cNvSpPr>
            <a:spLocks noGrp="1"/>
          </p:cNvSpPr>
          <p:nvPr>
            <p:ph idx="1"/>
          </p:nvPr>
        </p:nvSpPr>
        <p:spPr>
          <a:xfrm>
            <a:off x="775335" y="1217295"/>
            <a:ext cx="11042015" cy="5220970"/>
          </a:xfrm>
        </p:spPr>
        <p:txBody>
          <a:bodyPr anchor="t"/>
          <a:p>
            <a:r>
              <a:rPr lang="zh-CN" altLang="en-US" sz="2400"/>
              <a:t>分组</a:t>
            </a:r>
            <a:endParaRPr lang="zh-CN" altLang="en-US" sz="2400"/>
          </a:p>
          <a:p>
            <a:pPr lvl="1" indent="-214630"/>
            <a:r>
              <a:rPr lang="en-US" altLang="zh-CN" sz="2400">
                <a:cs typeface="Arial" panose="020B0604020202020204" pitchFamily="34" charset="0"/>
              </a:rPr>
              <a:t>1-3</a:t>
            </a:r>
            <a:r>
              <a:rPr lang="zh-CN" altLang="en-US" sz="2400">
                <a:cs typeface="Arial" panose="020B0604020202020204" pitchFamily="34" charset="0"/>
              </a:rPr>
              <a:t>人一组</a:t>
            </a:r>
            <a:endParaRPr lang="zh-CN" altLang="en-US" sz="2400">
              <a:cs typeface="Arial" panose="020B0604020202020204" pitchFamily="34" charset="0"/>
            </a:endParaRPr>
          </a:p>
          <a:p>
            <a:pPr lvl="1" indent="-214630"/>
            <a:endParaRPr lang="zh-CN" altLang="en-US" sz="2400">
              <a:cs typeface="Arial" panose="020B0604020202020204" pitchFamily="34" charset="0"/>
            </a:endParaRPr>
          </a:p>
          <a:p>
            <a:r>
              <a:rPr lang="zh-CN" altLang="en-US" sz="2400"/>
              <a:t>内容</a:t>
            </a:r>
            <a:endParaRPr lang="zh-CN" altLang="en-US" sz="2400"/>
          </a:p>
          <a:p>
            <a:pPr lvl="1" indent="-214630"/>
            <a:r>
              <a:rPr lang="zh-CN" altLang="en-US" sz="2400">
                <a:cs typeface="Arial" panose="020B0604020202020204" pitchFamily="34" charset="0"/>
              </a:rPr>
              <a:t>题目：题目自选</a:t>
            </a:r>
            <a:endParaRPr lang="zh-CN" altLang="en-US" sz="2400">
              <a:cs typeface="Arial" panose="020B0604020202020204" pitchFamily="34" charset="0"/>
            </a:endParaRPr>
          </a:p>
          <a:p>
            <a:pPr lvl="1" indent="-214630"/>
            <a:r>
              <a:rPr lang="zh-CN" altLang="en-US" sz="2400">
                <a:cs typeface="Arial" panose="020B0604020202020204" pitchFamily="34" charset="0"/>
              </a:rPr>
              <a:t>每个项目小组</a:t>
            </a:r>
            <a:r>
              <a:rPr lang="zh-CN" altLang="en-US" sz="2400">
                <a:solidFill>
                  <a:schemeClr val="tx1"/>
                </a:solidFill>
                <a:cs typeface="Arial" panose="020B0604020202020204" pitchFamily="34" charset="0"/>
              </a:rPr>
              <a:t>根据选择的题目</a:t>
            </a:r>
            <a:r>
              <a:rPr lang="zh-CN" altLang="en-US" sz="2400">
                <a:cs typeface="Arial" panose="020B0604020202020204" pitchFamily="34" charset="0"/>
              </a:rPr>
              <a:t>，讲解项目开发实施过程中的项目管理内容</a:t>
            </a:r>
            <a:endParaRPr lang="zh-CN" altLang="en-US" sz="2400" u="sng">
              <a:cs typeface="Arial" panose="020B0604020202020204" pitchFamily="34" charset="0"/>
            </a:endParaRPr>
          </a:p>
          <a:p>
            <a:pPr lvl="1" indent="-214630"/>
            <a:endParaRPr lang="zh-CN" altLang="en-US" sz="2400" u="sng">
              <a:cs typeface="Arial" panose="020B0604020202020204" pitchFamily="34" charset="0"/>
            </a:endParaRPr>
          </a:p>
          <a:p>
            <a:pPr algn="l"/>
            <a:r>
              <a:rPr lang="zh-CN" altLang="en-US" sz="2400">
                <a:cs typeface="微软雅黑" panose="020B0503020204020204" charset="-122"/>
                <a:sym typeface="+mn-ea"/>
              </a:rPr>
              <a:t>结果要求：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lvl="1" indent="-214630"/>
            <a:r>
              <a:rPr lang="zh-CN" altLang="en-US" sz="2400">
                <a:cs typeface="微软雅黑" panose="020B0503020204020204" charset="-122"/>
                <a:sym typeface="+mn-ea"/>
              </a:rPr>
              <a:t> 演示（工具、关键管理文档和模型等）</a:t>
            </a:r>
            <a:r>
              <a:rPr lang="en-US" altLang="zh-CN" sz="2400">
                <a:cs typeface="微软雅黑" panose="020B0503020204020204" charset="-122"/>
                <a:sym typeface="+mn-ea"/>
              </a:rPr>
              <a:t>+</a:t>
            </a:r>
            <a:r>
              <a:rPr lang="zh-CN" altLang="en-US" sz="2400">
                <a:cs typeface="微软雅黑" panose="020B0503020204020204" charset="-122"/>
                <a:sym typeface="+mn-ea"/>
              </a:rPr>
              <a:t>文档</a:t>
            </a:r>
            <a:r>
              <a:rPr lang="en-US" altLang="zh-CN" sz="2400">
                <a:cs typeface="微软雅黑" panose="020B0503020204020204" charset="-122"/>
                <a:sym typeface="+mn-ea"/>
              </a:rPr>
              <a:t>+</a:t>
            </a:r>
            <a:r>
              <a:rPr lang="zh-CN" altLang="en-US" sz="2400">
                <a:cs typeface="微软雅黑" panose="020B0503020204020204" charset="-122"/>
                <a:sym typeface="+mn-ea"/>
              </a:rPr>
              <a:t>海报。注意：所有内容</a:t>
            </a:r>
            <a:r>
              <a:rPr lang="zh-CN" altLang="en-US" sz="2400">
                <a:solidFill>
                  <a:schemeClr val="accent1"/>
                </a:solidFill>
                <a:effectLst/>
                <a:cs typeface="微软雅黑" panose="020B0503020204020204" charset="-122"/>
                <a:sym typeface="+mn-ea"/>
              </a:rPr>
              <a:t>紧扣所选项目，不要泛泛而谈</a:t>
            </a:r>
            <a:r>
              <a:rPr lang="zh-CN" altLang="en-US" sz="2400">
                <a:cs typeface="微软雅黑" panose="020B0503020204020204" charset="-122"/>
                <a:sym typeface="+mn-ea"/>
              </a:rPr>
              <a:t>项目管理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lvl="1" indent="-214630"/>
            <a:r>
              <a:rPr lang="zh-CN" altLang="en-US" sz="2400">
                <a:cs typeface="微软雅黑" panose="020B0503020204020204" charset="-122"/>
                <a:sym typeface="+mn-ea"/>
              </a:rPr>
              <a:t>每位同学负责</a:t>
            </a:r>
            <a:r>
              <a:rPr lang="en-US" altLang="zh-CN" sz="2400">
                <a:cs typeface="微软雅黑" panose="020B0503020204020204" charset="-122"/>
                <a:sym typeface="+mn-ea"/>
              </a:rPr>
              <a:t>1-2</a:t>
            </a:r>
            <a:r>
              <a:rPr lang="zh-CN" altLang="en-US" sz="2400">
                <a:cs typeface="微软雅黑" panose="020B0503020204020204" charset="-122"/>
                <a:sym typeface="+mn-ea"/>
              </a:rPr>
              <a:t>项管理内容，</a:t>
            </a:r>
            <a:r>
              <a:rPr lang="zh-CN" altLang="en-US" u="sng">
                <a:cs typeface="Arial" panose="020B0604020202020204" pitchFamily="34" charset="0"/>
                <a:sym typeface="+mn-ea"/>
              </a:rPr>
              <a:t>至少应覆盖</a:t>
            </a:r>
            <a:r>
              <a:rPr lang="zh-CN" altLang="en-US" u="sng">
                <a:cs typeface="Arial" panose="020B0604020202020204" pitchFamily="34" charset="0"/>
                <a:sym typeface="+mn-ea"/>
              </a:rPr>
              <a:t>一个PMBOK知识体系中的4个核心管理功能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lvl="0" indent="-214630"/>
            <a:endParaRPr lang="zh-CN" altLang="en-US" sz="2400" u="sng">
              <a:ea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1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71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1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7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pPr algn="l">
              <a:buClrTx/>
              <a:buSzTx/>
              <a:buFontTx/>
            </a:pPr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/>
              <a:t>示例</a:t>
            </a:r>
            <a:endParaRPr lang="zh-CN" altLang="en-US" sz="3600"/>
          </a:p>
        </p:txBody>
      </p:sp>
      <p:pic>
        <p:nvPicPr>
          <p:cNvPr id="9218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6580" y="1259205"/>
            <a:ext cx="8431530" cy="4718685"/>
          </a:xfrm>
          <a:ln w="12700">
            <a:solidFill>
              <a:srgbClr val="0F2E6B"/>
            </a:solidFill>
            <a:miter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/>
          </a:p>
        </p:txBody>
      </p:sp>
      <p:pic>
        <p:nvPicPr>
          <p:cNvPr id="10242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52320" y="1424940"/>
            <a:ext cx="8246110" cy="4553585"/>
          </a:xfrm>
          <a:ln w="12700">
            <a:solidFill>
              <a:srgbClr val="0F2E6B"/>
            </a:solidFill>
            <a:miter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5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pPr algn="l">
              <a:buClrTx/>
              <a:buSzTx/>
              <a:buFontTx/>
            </a:pPr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 sz="3600"/>
          </a:p>
        </p:txBody>
      </p:sp>
      <p:pic>
        <p:nvPicPr>
          <p:cNvPr id="11266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4850" y="1321435"/>
            <a:ext cx="8408670" cy="4652010"/>
          </a:xfrm>
          <a:prstGeom prst="rect">
            <a:avLst/>
          </a:prstGeom>
          <a:noFill/>
          <a:ln w="12700" cap="flat" cmpd="sng">
            <a:solidFill>
              <a:srgbClr val="0F2E6B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 sz="3600" dirty="0">
                <a:cs typeface="微软雅黑" panose="020B0503020204020204" charset="-122"/>
                <a:sym typeface="+mn-ea"/>
              </a:rPr>
              <a:t>模拟实践</a:t>
            </a:r>
            <a:r>
              <a:rPr lang="en-US" altLang="zh-CN" sz="3600" dirty="0">
                <a:cs typeface="微软雅黑" panose="020B0503020204020204" charset="-122"/>
                <a:sym typeface="+mn-ea"/>
              </a:rPr>
              <a:t> - </a:t>
            </a:r>
            <a:r>
              <a:rPr lang="zh-CN" altLang="en-US" sz="3600">
                <a:sym typeface="+mn-ea"/>
              </a:rPr>
              <a:t>示例</a:t>
            </a:r>
            <a:endParaRPr lang="zh-CN" altLang="en-US"/>
          </a:p>
        </p:txBody>
      </p:sp>
      <p:pic>
        <p:nvPicPr>
          <p:cNvPr id="12290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7380" y="1418590"/>
            <a:ext cx="8319135" cy="4634230"/>
          </a:xfrm>
          <a:prstGeom prst="rect">
            <a:avLst/>
          </a:prstGeom>
          <a:noFill/>
          <a:ln w="12700" cap="flat" cmpd="sng">
            <a:solidFill>
              <a:srgbClr val="0F2E6B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PP_MARK_KEY" val="1a786ea0-647b-4ed9-8c76-96d010f1f858"/>
  <p:tag name="COMMONDATA" val="eyJoZGlkIjoiZDYwNzgwZmY3ZDA4MzA5NzM3ZjI5OWYyNDNiNWJmNmQifQ=="/>
  <p:tag name="commondata" val="eyJoZGlkIjoiNzM4ODk0MmVmYmEwMjhjMzE2NjFiOWYzYThhNmIyMzUifQ=="/>
</p:tagLst>
</file>

<file path=ppt/theme/theme1.xml><?xml version="1.0" encoding="utf-8"?>
<a:theme xmlns:a="http://schemas.openxmlformats.org/drawingml/2006/main" name="058">
  <a:themeElements>
    <a:clrScheme name="058 2">
      <a:dk1>
        <a:srgbClr val="000000"/>
      </a:dk1>
      <a:lt1>
        <a:srgbClr val="FFFFFF"/>
      </a:lt1>
      <a:dk2>
        <a:srgbClr val="000066"/>
      </a:dk2>
      <a:lt2>
        <a:srgbClr val="808080"/>
      </a:lt2>
      <a:accent1>
        <a:srgbClr val="194293"/>
      </a:accent1>
      <a:accent2>
        <a:srgbClr val="9999CC"/>
      </a:accent2>
      <a:accent3>
        <a:srgbClr val="FFFFFF"/>
      </a:accent3>
      <a:accent4>
        <a:srgbClr val="000000"/>
      </a:accent4>
      <a:accent5>
        <a:srgbClr val="ABB0C8"/>
      </a:accent5>
      <a:accent6>
        <a:srgbClr val="8A8AB9"/>
      </a:accent6>
      <a:hlink>
        <a:srgbClr val="CCCCE6"/>
      </a:hlink>
      <a:folHlink>
        <a:srgbClr val="B2B2B2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058 1">
        <a:dk1>
          <a:srgbClr val="000000"/>
        </a:dk1>
        <a:lt1>
          <a:srgbClr val="F2F3C7"/>
        </a:lt1>
        <a:dk2>
          <a:srgbClr val="333300"/>
        </a:dk2>
        <a:lt2>
          <a:srgbClr val="808080"/>
        </a:lt2>
        <a:accent1>
          <a:srgbClr val="747660"/>
        </a:accent1>
        <a:accent2>
          <a:srgbClr val="A99B69"/>
        </a:accent2>
        <a:accent3>
          <a:srgbClr val="F7F8E0"/>
        </a:accent3>
        <a:accent4>
          <a:srgbClr val="000000"/>
        </a:accent4>
        <a:accent5>
          <a:srgbClr val="BCBDB6"/>
        </a:accent5>
        <a:accent6>
          <a:srgbClr val="998C5E"/>
        </a:accent6>
        <a:hlink>
          <a:srgbClr val="959167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58 2">
        <a:dk1>
          <a:srgbClr val="000000"/>
        </a:dk1>
        <a:lt1>
          <a:srgbClr val="FFFFFF"/>
        </a:lt1>
        <a:dk2>
          <a:srgbClr val="000066"/>
        </a:dk2>
        <a:lt2>
          <a:srgbClr val="808080"/>
        </a:lt2>
        <a:accent1>
          <a:srgbClr val="194293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ABB0C8"/>
        </a:accent5>
        <a:accent6>
          <a:srgbClr val="8A8AB9"/>
        </a:accent6>
        <a:hlink>
          <a:srgbClr val="CCCCE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58 3">
        <a:dk1>
          <a:srgbClr val="000000"/>
        </a:dk1>
        <a:lt1>
          <a:srgbClr val="FFFFFF"/>
        </a:lt1>
        <a:dk2>
          <a:srgbClr val="4C0026"/>
        </a:dk2>
        <a:lt2>
          <a:srgbClr val="808080"/>
        </a:lt2>
        <a:accent1>
          <a:srgbClr val="7C1C45"/>
        </a:accent1>
        <a:accent2>
          <a:srgbClr val="C15D75"/>
        </a:accent2>
        <a:accent3>
          <a:srgbClr val="FFFFFF"/>
        </a:accent3>
        <a:accent4>
          <a:srgbClr val="000000"/>
        </a:accent4>
        <a:accent5>
          <a:srgbClr val="BFABB0"/>
        </a:accent5>
        <a:accent6>
          <a:srgbClr val="AF5369"/>
        </a:accent6>
        <a:hlink>
          <a:srgbClr val="C29D28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0</TotalTime>
  <Words>769</Words>
  <Application>WPS 表格</Application>
  <PresentationFormat>全屏显示(4:3)</PresentationFormat>
  <Paragraphs>85</Paragraphs>
  <Slides>18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Arial</vt:lpstr>
      <vt:lpstr>宋体</vt:lpstr>
      <vt:lpstr>Wingdings</vt:lpstr>
      <vt:lpstr>Cooper Black</vt:lpstr>
      <vt:lpstr>苹方-简</vt:lpstr>
      <vt:lpstr>微软雅黑</vt:lpstr>
      <vt:lpstr>Arial Black</vt:lpstr>
      <vt:lpstr>汉仪旗黑</vt:lpstr>
      <vt:lpstr>Arial Unicode MS</vt:lpstr>
      <vt:lpstr>Calibri</vt:lpstr>
      <vt:lpstr>Helvetica Neue</vt:lpstr>
      <vt:lpstr>Times New Roman</vt:lpstr>
      <vt:lpstr>058</vt:lpstr>
      <vt:lpstr>课程介绍 - 学习评价</vt:lpstr>
      <vt:lpstr>课程介绍 - 学习评价</vt:lpstr>
      <vt:lpstr>课程介绍 - 学习评价</vt:lpstr>
      <vt:lpstr>课程介绍 - 学习评价</vt:lpstr>
      <vt:lpstr>课程介绍 - 学习评价 - 模拟实践</vt:lpstr>
      <vt:lpstr>模拟实践 - 示例</vt:lpstr>
      <vt:lpstr>模拟实践 - 示例</vt:lpstr>
      <vt:lpstr>模拟实践 - 示例</vt:lpstr>
      <vt:lpstr>模拟实践 - 示例</vt:lpstr>
      <vt:lpstr>模拟实践 - 示例</vt:lpstr>
      <vt:lpstr>模拟实践 - 示例</vt:lpstr>
      <vt:lpstr>模拟实践 - 示例</vt:lpstr>
      <vt:lpstr>模拟实践 - 示例</vt:lpstr>
      <vt:lpstr>模拟实践 - 示例</vt:lpstr>
      <vt:lpstr>模拟实践 - 示例</vt:lpstr>
      <vt:lpstr>模拟实践 - 示例</vt:lpstr>
      <vt:lpstr>模拟实践 - 示例</vt:lpstr>
      <vt:lpstr>模拟实践 - 示例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Samsara</dc:creator>
  <cp:lastModifiedBy>孟小呆</cp:lastModifiedBy>
  <cp:revision>288</cp:revision>
  <dcterms:created xsi:type="dcterms:W3CDTF">2024-02-25T06:23:08Z</dcterms:created>
  <dcterms:modified xsi:type="dcterms:W3CDTF">2024-02-25T06:23:08Z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2052-3.9.4.6407</vt:lpwstr>
  </property>
  <property fmtid="{D5CDD505-2E9C-101B-9397-08002B2CF9AE}" pid="3" name="ICV">
    <vt:lpwstr>6261B6580E1B4F70B774068EE9AC35E8</vt:lpwstr>
  </property>
</Properties>
</file>

<file path=docProps/thumbnail.jpeg>
</file>